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3" r:id="rId4"/>
    <p:sldId id="1144" r:id="rId5"/>
    <p:sldId id="1147" r:id="rId6"/>
    <p:sldId id="1145" r:id="rId7"/>
    <p:sldId id="1148"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介绍了中国湖南浏阳作为世界最大的烟花生产贸易中心和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烟花之都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其烟花制作历史可追溯至唐朝。如今浏阳烟花的畅销给世界人民带来欢乐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促进了人们间的关系。</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413;FounderCES"/>
          <p:cNvPicPr/>
          <p:nvPr/>
        </p:nvPicPr>
        <p:blipFill>
          <a:blip r:embed="rId2"/>
          <a:stretch>
            <a:fillRect/>
          </a:stretch>
        </p:blipFill>
        <p:spPr>
          <a:xfrm>
            <a:off x="513928" y="2636912"/>
            <a:ext cx="1651000" cy="403225"/>
          </a:xfrm>
          <a:prstGeom prst="rect">
            <a:avLst/>
          </a:prstGeom>
        </p:spPr>
      </p:pic>
      <p:pic>
        <p:nvPicPr>
          <p:cNvPr id="4" name="图片 3"/>
          <p:cNvPicPr>
            <a:picLocks noChangeAspect="1"/>
          </p:cNvPicPr>
          <p:nvPr/>
        </p:nvPicPr>
        <p:blipFill>
          <a:blip r:embed="rId3"/>
          <a:stretch>
            <a:fillRect/>
          </a:stretch>
        </p:blipFill>
        <p:spPr>
          <a:xfrm>
            <a:off x="360854" y="1075491"/>
            <a:ext cx="11485848" cy="1345397"/>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754326"/>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Liuyang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located in central China’s Hunan Province, is the world’s largest production and trade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fireworks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China’s “fireworks capital”, it has a history of making fireworks that can date back to the Tang Dynasty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618-907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007075" y="750979"/>
            <a:ext cx="4171327" cy="661797"/>
          </a:xfrm>
          <a:prstGeom prst="rect">
            <a:avLst/>
          </a:prstGeom>
        </p:spPr>
      </p:pic>
      <p:sp>
        <p:nvSpPr>
          <p:cNvPr id="5" name="内容占位符 1"/>
          <p:cNvSpPr txBox="1">
            <a:spLocks/>
          </p:cNvSpPr>
          <p:nvPr/>
        </p:nvSpPr>
        <p:spPr bwMode="auto">
          <a:xfrm>
            <a:off x="360854" y="3085033"/>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句意：作为中国的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烟花之都</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而闻名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它制作烟花的历史可以追溯到唐朝（</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618-907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China’s ‘fireworks capital’, it has a history of making fireworks that can date back to the Tang Dynasty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618-907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此处应用非谓语动词形式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逻辑主语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之间是被动关系</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要用过去分词作状语。故填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Known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503878" y="2083471"/>
            <a:ext cx="1143262" cy="461665"/>
          </a:xfrm>
          <a:prstGeom prst="rect">
            <a:avLst/>
          </a:prstGeom>
        </p:spPr>
        <p:txBody>
          <a:bodyPr wrap="none">
            <a:spAutoFit/>
          </a:bodyPr>
          <a:lstStyle/>
          <a:p>
            <a:r>
              <a:rPr lang="en-US" altLang="zh-CN" sz="2400" dirty="0"/>
              <a:t>Known</a:t>
            </a:r>
            <a:endParaRPr lang="zh-CN" altLang="en-US" dirty="0"/>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51522"/>
          </a:xfrm>
        </p:spPr>
        <p:txBody>
          <a:bodyPr/>
          <a:lstStyle/>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fireworks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Liuyang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quite popular in markets across Europe, North America and Africa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not only bring joy and fun to people around the world,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make people closer to each other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Behind the joy and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people setting off fireworks, Liu Yang has played a key role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many countries, the tradition of setting off fireworks has long been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important part of the New Year celebrations in Germany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428757"/>
            <a:ext cx="11485848" cy="93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句意：它们不仅给世界各地的人们带来欢乐和乐趣</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而且使人们彼此更加亲近。</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 only... but also...,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而且</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4364861"/>
            <a:ext cx="11485848" cy="93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句意：在人们燃放烟花的喜悦和兴奋背后</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浏阳发挥了关键作用。根据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“joy 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连接并列成分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前面是名词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此处也应填名词。故填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excitement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5247432"/>
            <a:ext cx="11485848"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句意：和许多国家一样</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燃放烟花的传统长期以来一直是德国新年庆祝活动的一个重要部分。根据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 part of the New Year”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此处泛指一个重要部分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是发音以元音音素开头的单词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要用不定冠词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812816" y="1230030"/>
            <a:ext cx="630301" cy="461665"/>
          </a:xfrm>
          <a:prstGeom prst="rect">
            <a:avLst/>
          </a:prstGeom>
        </p:spPr>
        <p:txBody>
          <a:bodyPr wrap="none">
            <a:spAutoFit/>
          </a:bodyPr>
          <a:lstStyle/>
          <a:p>
            <a:r>
              <a:rPr lang="en-US" altLang="zh-CN" sz="2400" dirty="0"/>
              <a:t>but</a:t>
            </a:r>
            <a:endParaRPr lang="zh-CN" altLang="en-US" dirty="0"/>
          </a:p>
        </p:txBody>
      </p:sp>
      <p:sp>
        <p:nvSpPr>
          <p:cNvPr id="9" name="矩形 8"/>
          <p:cNvSpPr/>
          <p:nvPr/>
        </p:nvSpPr>
        <p:spPr>
          <a:xfrm>
            <a:off x="8237049" y="1648043"/>
            <a:ext cx="1601721" cy="461665"/>
          </a:xfrm>
          <a:prstGeom prst="rect">
            <a:avLst/>
          </a:prstGeom>
        </p:spPr>
        <p:txBody>
          <a:bodyPr wrap="none">
            <a:spAutoFit/>
          </a:bodyPr>
          <a:lstStyle/>
          <a:p>
            <a:r>
              <a:rPr lang="en-US" altLang="zh-CN" sz="2400" dirty="0"/>
              <a:t>excitement</a:t>
            </a:r>
            <a:endParaRPr lang="zh-CN" altLang="en-US" dirty="0"/>
          </a:p>
        </p:txBody>
      </p:sp>
      <p:sp>
        <p:nvSpPr>
          <p:cNvPr id="11" name="矩形 10"/>
          <p:cNvSpPr/>
          <p:nvPr/>
        </p:nvSpPr>
        <p:spPr>
          <a:xfrm>
            <a:off x="6881274" y="2527608"/>
            <a:ext cx="510076" cy="461665"/>
          </a:xfrm>
          <a:prstGeom prst="rect">
            <a:avLst/>
          </a:prstGeom>
        </p:spPr>
        <p:txBody>
          <a:bodyPr wrap="none">
            <a:spAutoFit/>
          </a:bodyPr>
          <a:lstStyle/>
          <a:p>
            <a:r>
              <a:rPr lang="en-US" altLang="zh-CN" sz="2400" dirty="0"/>
              <a:t>an</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Videos of German shoppers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outside supermarkets early in the morning to buy Chinese fireworks was a big hit on Chinese social media platforms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社交媒体平台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of the popular products were made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Liuyang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
        <p:nvSpPr>
          <p:cNvPr id="4" name="内容占位符 5"/>
          <p:cNvSpPr txBox="1">
            <a:spLocks/>
          </p:cNvSpPr>
          <p:nvPr/>
        </p:nvSpPr>
        <p:spPr bwMode="auto">
          <a:xfrm>
            <a:off x="360854" y="242088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句意：德国购物者一大早就在超市外排队购买中国烟花的视频在中国社交媒体平台上大受欢迎。根据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“Videos of German shoppers... outside supermarkets early in the morning to buy Chinese fireworks was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此处应用非谓语动词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videos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queue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之间是主动关系</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用现在分词作后置定语修饰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videos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queuing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6"/>
          <p:cNvSpPr txBox="1">
            <a:spLocks/>
          </p:cNvSpPr>
          <p:nvPr/>
        </p:nvSpPr>
        <p:spPr bwMode="auto">
          <a:xfrm>
            <a:off x="360854"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句意：许多受欢迎的产品是在浏阳制造的。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made 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制造</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454647" y="794603"/>
            <a:ext cx="1555234" cy="461665"/>
          </a:xfrm>
          <a:prstGeom prst="rect">
            <a:avLst/>
          </a:prstGeom>
        </p:spPr>
        <p:txBody>
          <a:bodyPr wrap="none">
            <a:spAutoFit/>
          </a:bodyPr>
          <a:lstStyle/>
          <a:p>
            <a:r>
              <a:rPr lang="en-US" altLang="zh-CN" sz="2400" dirty="0"/>
              <a:t>queuing</a:t>
            </a:r>
            <a:r>
              <a:rPr lang="zh-CN" altLang="zh-CN" sz="2400" dirty="0">
                <a:cs typeface="Times New Roman" panose="02020603050405020304" pitchFamily="18" charset="0"/>
              </a:rPr>
              <a:t>　</a:t>
            </a:r>
            <a:endParaRPr lang="zh-CN" altLang="en-US" dirty="0"/>
          </a:p>
        </p:txBody>
      </p:sp>
      <p:sp>
        <p:nvSpPr>
          <p:cNvPr id="9" name="矩形 8"/>
          <p:cNvSpPr/>
          <p:nvPr/>
        </p:nvSpPr>
        <p:spPr>
          <a:xfrm>
            <a:off x="7693931" y="1970259"/>
            <a:ext cx="441146" cy="461665"/>
          </a:xfrm>
          <a:prstGeom prst="rect">
            <a:avLst/>
          </a:prstGeom>
        </p:spPr>
        <p:txBody>
          <a:bodyPr wrap="none">
            <a:spAutoFit/>
          </a:bodyPr>
          <a:lstStyle/>
          <a:p>
            <a:r>
              <a:rPr lang="en-US" altLang="zh-CN" sz="2400" dirty="0"/>
              <a:t>in</a:t>
            </a:r>
            <a:endParaRPr lang="zh-CN" altLang="en-US" dirty="0"/>
          </a:p>
        </p:txBody>
      </p:sp>
    </p:spTree>
    <p:extLst>
      <p:ext uri="{BB962C8B-B14F-4D97-AF65-F5344CB8AC3E}">
        <p14:creationId xmlns:p14="http://schemas.microsoft.com/office/powerpoint/2010/main" val="203381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Yunxiang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general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famous fireworks company, said that this kind of frenzy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狂热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happens almost every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is glad foreigners enjoy Chinese fireworks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People’s need for fireworks continues to rise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rapid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69998"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句意：一家著名烟花公司的总经理徐云祥表示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这种狂热几乎每年都会发生。根据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“Xu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Yunxiang</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general... in a famous fireworks company”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徐云祥是一家著名烟花公司的总经理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manage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管理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其名词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manager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manager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8"/>
          <p:cNvSpPr txBox="1">
            <a:spLocks/>
          </p:cNvSpPr>
          <p:nvPr/>
        </p:nvSpPr>
        <p:spPr bwMode="auto">
          <a:xfrm>
            <a:off x="360854"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句意：人们对烟花的需求持续快速增长。此处应用副词修饰动词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rise, rapid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其副词是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rapidly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rapidly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628510" y="794602"/>
            <a:ext cx="1346844" cy="461665"/>
          </a:xfrm>
          <a:prstGeom prst="rect">
            <a:avLst/>
          </a:prstGeom>
        </p:spPr>
        <p:txBody>
          <a:bodyPr wrap="none">
            <a:spAutoFit/>
          </a:bodyPr>
          <a:lstStyle/>
          <a:p>
            <a:r>
              <a:rPr lang="en-US" altLang="zh-CN" sz="2400" dirty="0" smtClean="0"/>
              <a:t>manager</a:t>
            </a:r>
            <a:endParaRPr lang="zh-CN" altLang="en-US" dirty="0"/>
          </a:p>
        </p:txBody>
      </p:sp>
      <p:sp>
        <p:nvSpPr>
          <p:cNvPr id="8" name="矩形 7"/>
          <p:cNvSpPr/>
          <p:nvPr/>
        </p:nvSpPr>
        <p:spPr>
          <a:xfrm>
            <a:off x="9261625" y="1900591"/>
            <a:ext cx="1451038" cy="461665"/>
          </a:xfrm>
          <a:prstGeom prst="rect">
            <a:avLst/>
          </a:prstGeom>
        </p:spPr>
        <p:txBody>
          <a:bodyPr wrap="none">
            <a:spAutoFit/>
          </a:bodyPr>
          <a:lstStyle/>
          <a:p>
            <a:r>
              <a:rPr lang="en-US" altLang="zh-CN" sz="2400" dirty="0"/>
              <a:t>rapidly</a:t>
            </a:r>
            <a:r>
              <a:rPr lang="zh-CN" altLang="zh-CN" sz="24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lvl="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want products which are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creative and of higher quality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recent years,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Liuyang’s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fireworks companies have increased investment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technological research and development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try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best to improve product quality and safety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performances of fireworks have greatly improved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has improved the competitiveness in the national market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9"/>
          <p:cNvSpPr txBox="1">
            <a:spLocks/>
          </p:cNvSpPr>
          <p:nvPr/>
        </p:nvSpPr>
        <p:spPr bwMode="auto">
          <a:xfrm>
            <a:off x="360854" y="3356992"/>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句意：他们想要更安全、更有创意、质量更高的产品。根据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want products which are... more creative and of higher quality.”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这里也需要用形容词比较级与后面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creative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higher quality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并列。故填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0"/>
          <p:cNvSpPr txBox="1">
            <a:spLocks/>
          </p:cNvSpPr>
          <p:nvPr/>
        </p:nvSpPr>
        <p:spPr bwMode="auto">
          <a:xfrm>
            <a:off x="360854" y="4941168"/>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句意：他们尽最大努力提高产品质量和安全性。</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 one’s best to do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尽某人最大努力做某事</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根据主语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此处要用形容词性物主代词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562774" y="838145"/>
            <a:ext cx="833883" cy="461665"/>
          </a:xfrm>
          <a:prstGeom prst="rect">
            <a:avLst/>
          </a:prstGeom>
        </p:spPr>
        <p:txBody>
          <a:bodyPr wrap="none">
            <a:spAutoFit/>
          </a:bodyPr>
          <a:lstStyle/>
          <a:p>
            <a:r>
              <a:rPr lang="en-US" altLang="zh-CN" sz="2400" dirty="0"/>
              <a:t>safer</a:t>
            </a:r>
            <a:endParaRPr lang="zh-CN" altLang="en-US" dirty="0"/>
          </a:p>
        </p:txBody>
      </p:sp>
      <p:sp>
        <p:nvSpPr>
          <p:cNvPr id="8" name="矩形 7"/>
          <p:cNvSpPr/>
          <p:nvPr/>
        </p:nvSpPr>
        <p:spPr>
          <a:xfrm>
            <a:off x="7401876" y="1874466"/>
            <a:ext cx="816249" cy="461665"/>
          </a:xfrm>
          <a:prstGeom prst="rect">
            <a:avLst/>
          </a:prstGeom>
        </p:spPr>
        <p:txBody>
          <a:bodyPr wrap="none">
            <a:spAutoFit/>
          </a:bodyPr>
          <a:lstStyle/>
          <a:p>
            <a:r>
              <a:rPr lang="en-US" altLang="zh-CN" sz="2400" dirty="0"/>
              <a:t>their</a:t>
            </a:r>
            <a:endParaRPr lang="zh-CN" altLang="en-US" dirty="0"/>
          </a:p>
        </p:txBody>
      </p:sp>
    </p:spTree>
    <p:extLst>
      <p:ext uri="{BB962C8B-B14F-4D97-AF65-F5344CB8AC3E}">
        <p14:creationId xmlns:p14="http://schemas.microsoft.com/office/powerpoint/2010/main" val="218249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TotalTime>
  <Words>711</Words>
  <Application>Microsoft Office PowerPoint</Application>
  <PresentationFormat>自定义</PresentationFormat>
  <Paragraphs>28</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454</cp:revision>
  <dcterms:created xsi:type="dcterms:W3CDTF">2020-11-06T05:24:00Z</dcterms:created>
  <dcterms:modified xsi:type="dcterms:W3CDTF">2025-09-17T16:10:02Z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